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99" r:id="rId3"/>
    <p:sldId id="301" r:id="rId4"/>
    <p:sldId id="300" r:id="rId5"/>
    <p:sldId id="258" r:id="rId6"/>
    <p:sldId id="303" r:id="rId7"/>
    <p:sldId id="302" r:id="rId8"/>
    <p:sldId id="305" r:id="rId9"/>
    <p:sldId id="337" r:id="rId10"/>
    <p:sldId id="340" r:id="rId11"/>
    <p:sldId id="263" r:id="rId12"/>
    <p:sldId id="264" r:id="rId13"/>
    <p:sldId id="266" r:id="rId14"/>
    <p:sldId id="306" r:id="rId15"/>
    <p:sldId id="343" r:id="rId16"/>
    <p:sldId id="341" r:id="rId17"/>
    <p:sldId id="344" r:id="rId18"/>
    <p:sldId id="315" r:id="rId19"/>
    <p:sldId id="338" r:id="rId20"/>
    <p:sldId id="339" r:id="rId21"/>
    <p:sldId id="267" r:id="rId22"/>
    <p:sldId id="332" r:id="rId23"/>
    <p:sldId id="335" r:id="rId24"/>
    <p:sldId id="334" r:id="rId25"/>
    <p:sldId id="336" r:id="rId26"/>
    <p:sldId id="271" r:id="rId27"/>
    <p:sldId id="272" r:id="rId28"/>
    <p:sldId id="273" r:id="rId29"/>
    <p:sldId id="274" r:id="rId30"/>
    <p:sldId id="275" r:id="rId31"/>
    <p:sldId id="276" r:id="rId32"/>
    <p:sldId id="278" r:id="rId33"/>
    <p:sldId id="280" r:id="rId34"/>
    <p:sldId id="281" r:id="rId35"/>
    <p:sldId id="282" r:id="rId36"/>
    <p:sldId id="283" r:id="rId37"/>
    <p:sldId id="284" r:id="rId38"/>
    <p:sldId id="285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7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97381-9B95-4728-BE33-7235F0F579C4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05527-5320-4BA1-A0D3-DFB3E8065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08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902DD-99E4-4725-8DCC-0EFAD85A58C2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681FE-07EA-47CD-9949-931057F8F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681FE-07EA-47CD-9949-931057F8F7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1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88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2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89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13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57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1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9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78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9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4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85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BC38E-62D6-4B28-A1DE-26D448EBFAFD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3B4D-58B0-47F1-8DCF-5380FDC583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7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52513"/>
            <a:ext cx="7772400" cy="2160587"/>
          </a:xfrm>
        </p:spPr>
        <p:txBody>
          <a:bodyPr/>
          <a:lstStyle/>
          <a:p>
            <a:pPr algn="l"/>
            <a:r>
              <a:rPr lang="en-US" dirty="0" smtClean="0"/>
              <a:t>A post recession management strategy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084763"/>
            <a:ext cx="7088187" cy="13684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GB" sz="1200" dirty="0">
                <a:latin typeface="Verdana" pitchFamily="34" charset="0"/>
              </a:rPr>
              <a:t>Peter Scott</a:t>
            </a:r>
          </a:p>
          <a:p>
            <a:pPr algn="l">
              <a:lnSpc>
                <a:spcPct val="80000"/>
              </a:lnSpc>
            </a:pPr>
            <a:r>
              <a:rPr lang="en-GB" sz="1200" dirty="0">
                <a:latin typeface="Verdana" pitchFamily="34" charset="0"/>
              </a:rPr>
              <a:t>PETER SCOTT CONSULTING</a:t>
            </a:r>
          </a:p>
          <a:p>
            <a:pPr algn="l">
              <a:lnSpc>
                <a:spcPct val="80000"/>
              </a:lnSpc>
            </a:pPr>
            <a:r>
              <a:rPr lang="en-GB" sz="1200" dirty="0">
                <a:latin typeface="Verdana" pitchFamily="34" charset="0"/>
                <a:hlinkClick r:id="rId2"/>
              </a:rPr>
              <a:t>www.peterscottconsult.co.uk</a:t>
            </a:r>
            <a:r>
              <a:rPr lang="en-GB" sz="2800" dirty="0"/>
              <a:t> </a:t>
            </a:r>
          </a:p>
          <a:p>
            <a:pPr algn="l">
              <a:lnSpc>
                <a:spcPct val="80000"/>
              </a:lnSpc>
            </a:pPr>
            <a:r>
              <a:rPr lang="en-GB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87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8378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There is a fundamental question to be considered as </a:t>
            </a:r>
            <a:r>
              <a:rPr lang="en-GB" sz="2800" dirty="0" smtClean="0"/>
              <a:t>professional firms </a:t>
            </a:r>
            <a:r>
              <a:rPr lang="en-GB" sz="2800" dirty="0" smtClean="0"/>
              <a:t>emerge from the recession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i="1" dirty="0" smtClean="0"/>
              <a:t>What kind of firm do we (realistically) want to be?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877777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Verdana" pitchFamily="34" charset="0"/>
              </a:rPr>
              <a:t>This will require forward </a:t>
            </a:r>
            <a:r>
              <a:rPr lang="en-GB" sz="2800" dirty="0">
                <a:latin typeface="Verdana" pitchFamily="34" charset="0"/>
              </a:rPr>
              <a:t>planning </a:t>
            </a:r>
            <a:r>
              <a:rPr lang="en-GB" sz="2800" dirty="0" smtClean="0">
                <a:latin typeface="Verdana" pitchFamily="34" charset="0"/>
              </a:rPr>
              <a:t>– to focus </a:t>
            </a:r>
            <a:r>
              <a:rPr lang="en-GB" sz="2800" dirty="0">
                <a:latin typeface="Verdana" pitchFamily="34" charset="0"/>
              </a:rPr>
              <a:t>on the fundamentals of your business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800" dirty="0">
              <a:latin typeface="Verdana" pitchFamily="34" charset="0"/>
            </a:endParaRPr>
          </a:p>
          <a:p>
            <a:pPr marL="0" indent="0">
              <a:buNone/>
            </a:pPr>
            <a:endParaRPr lang="en-GB" sz="2800" dirty="0">
              <a:latin typeface="Verdana" pitchFamily="34" charset="0"/>
            </a:endParaRPr>
          </a:p>
          <a:p>
            <a:r>
              <a:rPr lang="en-GB" sz="2800" b="1" dirty="0">
                <a:latin typeface="Verdana" pitchFamily="34" charset="0"/>
              </a:rPr>
              <a:t>Your clients</a:t>
            </a:r>
          </a:p>
          <a:p>
            <a:r>
              <a:rPr lang="en-GB" sz="2800" b="1" dirty="0">
                <a:latin typeface="Verdana" pitchFamily="34" charset="0"/>
              </a:rPr>
              <a:t>Your </a:t>
            </a:r>
            <a:r>
              <a:rPr lang="en-GB" sz="2800" b="1" dirty="0" smtClean="0">
                <a:latin typeface="Verdana" pitchFamily="34" charset="0"/>
              </a:rPr>
              <a:t>people</a:t>
            </a:r>
            <a:endParaRPr lang="en-GB" sz="2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9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214313"/>
            <a:ext cx="8764463" cy="1270000"/>
          </a:xfrm>
        </p:spPr>
        <p:txBody>
          <a:bodyPr/>
          <a:lstStyle/>
          <a:p>
            <a:pPr algn="l"/>
            <a:r>
              <a:rPr lang="en-GB" sz="2800" dirty="0" smtClean="0">
                <a:latin typeface="Verdana" pitchFamily="34" charset="0"/>
              </a:rPr>
              <a:t>Are </a:t>
            </a:r>
            <a:r>
              <a:rPr lang="en-GB" sz="2800" dirty="0">
                <a:latin typeface="Verdana" pitchFamily="34" charset="0"/>
              </a:rPr>
              <a:t>you making the most of them?</a:t>
            </a:r>
            <a:endParaRPr lang="en-US" sz="2800" dirty="0">
              <a:latin typeface="Verdana" pitchFamily="34" charset="0"/>
            </a:endParaRPr>
          </a:p>
        </p:txBody>
      </p:sp>
      <p:pic>
        <p:nvPicPr>
          <p:cNvPr id="19460" name="Picture 4" descr="Your clients your peop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1" t="10341" r="22678" b="24042"/>
          <a:stretch>
            <a:fillRect/>
          </a:stretch>
        </p:blipFill>
        <p:spPr>
          <a:xfrm>
            <a:off x="2325688" y="2017713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148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4824412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>Do you know what </a:t>
            </a:r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services your </a:t>
            </a:r>
            <a:b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b="1" i="1" dirty="0" smtClean="0">
                <a:solidFill>
                  <a:schemeClr val="tx1"/>
                </a:solidFill>
                <a:latin typeface="Verdana" pitchFamily="34" charset="0"/>
              </a:rPr>
              <a:t>clients</a:t>
            </a:r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 will need in the future?</a:t>
            </a: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b="1" dirty="0" smtClean="0">
                <a:solidFill>
                  <a:schemeClr val="tx1"/>
                </a:solidFill>
                <a:latin typeface="Verdana" pitchFamily="34" charset="0"/>
              </a:rPr>
              <a:t>Do </a:t>
            </a:r>
            <a:r>
              <a:rPr lang="en-GB" sz="2800" b="1" dirty="0">
                <a:solidFill>
                  <a:schemeClr val="tx1"/>
                </a:solidFill>
                <a:latin typeface="Verdana" pitchFamily="34" charset="0"/>
              </a:rPr>
              <a:t>you ask them?</a:t>
            </a:r>
            <a:endParaRPr lang="en-US" sz="2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5605" name="Picture 5" descr="Your clients your peop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1" t="10341" r="22678" b="24042"/>
          <a:stretch>
            <a:fillRect/>
          </a:stretch>
        </p:blipFill>
        <p:spPr>
          <a:xfrm>
            <a:off x="2771775" y="333375"/>
            <a:ext cx="3313113" cy="1773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87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dirty="0" smtClean="0"/>
              <a:t>Key issues for clients?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800" dirty="0" smtClean="0"/>
              <a:t>Client – based research consistently demonstrates that unless professional firms </a:t>
            </a:r>
            <a:r>
              <a:rPr lang="en-GB" sz="2800" b="1" i="1" dirty="0" smtClean="0"/>
              <a:t>listen</a:t>
            </a:r>
            <a:r>
              <a:rPr lang="en-GB" sz="2800" dirty="0" smtClean="0"/>
              <a:t> to their clients and </a:t>
            </a:r>
            <a:r>
              <a:rPr lang="en-GB" sz="2800" b="1" i="1" dirty="0" smtClean="0"/>
              <a:t>act</a:t>
            </a:r>
            <a:r>
              <a:rPr lang="en-GB" sz="2800" dirty="0" smtClean="0"/>
              <a:t> accordingly, then those clients are likely to migrate to other firms. </a:t>
            </a:r>
          </a:p>
        </p:txBody>
      </p:sp>
    </p:spTree>
    <p:extLst>
      <p:ext uri="{BB962C8B-B14F-4D97-AF65-F5344CB8AC3E}">
        <p14:creationId xmlns:p14="http://schemas.microsoft.com/office/powerpoint/2010/main" val="3079346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Typical professional firm client profile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C:\Users\Peter\Pictures\2011-04-11\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51721" y="-459433"/>
            <a:ext cx="5040560" cy="835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88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To be unaware of or to ignore client and referrer perceptions is to put </a:t>
            </a:r>
            <a:r>
              <a:rPr lang="en-GB" sz="2800" b="1" i="1" dirty="0" smtClean="0">
                <a:solidFill>
                  <a:srgbClr val="FF0000"/>
                </a:solidFill>
              </a:rPr>
              <a:t>at risk </a:t>
            </a:r>
            <a:r>
              <a:rPr lang="en-GB" sz="2800" dirty="0" smtClean="0"/>
              <a:t>a firm’s very existence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Do you </a:t>
            </a:r>
            <a:r>
              <a:rPr lang="en-GB" sz="2800" dirty="0" smtClean="0"/>
              <a:t>know which </a:t>
            </a:r>
            <a:r>
              <a:rPr lang="en-GB" sz="2800" dirty="0"/>
              <a:t>clients may be </a:t>
            </a:r>
            <a:r>
              <a:rPr lang="en-GB" sz="2800" b="1" i="1" dirty="0">
                <a:solidFill>
                  <a:srgbClr val="FF0000"/>
                </a:solidFill>
              </a:rPr>
              <a:t>at risk</a:t>
            </a:r>
            <a:r>
              <a:rPr lang="en-GB" sz="2800" dirty="0"/>
              <a:t>? </a:t>
            </a:r>
            <a:br>
              <a:rPr lang="en-GB" sz="2800" dirty="0"/>
            </a:b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710832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Typical professional firm client profile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C:\Users\Peter\Pictures\2011-04-11\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51721" y="-459433"/>
            <a:ext cx="5040560" cy="835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55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dirty="0" smtClean="0"/>
              <a:t>The untapped client base </a:t>
            </a:r>
            <a:r>
              <a:rPr lang="en-GB" sz="3200" b="1" dirty="0" smtClean="0"/>
              <a:t>potential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n-GB" sz="2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400" dirty="0" smtClean="0"/>
              <a:t>It is not only the </a:t>
            </a:r>
            <a:r>
              <a:rPr lang="en-GB" sz="2400" b="1" i="1" dirty="0" smtClean="0"/>
              <a:t>at risk </a:t>
            </a:r>
            <a:r>
              <a:rPr lang="en-GB" sz="2400" dirty="0" smtClean="0"/>
              <a:t>clients firms should be concerned about.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400" dirty="0" smtClean="0"/>
              <a:t>The graph shows that typically three out of ten clients have </a:t>
            </a:r>
            <a:r>
              <a:rPr lang="en-GB" sz="2400" b="1" i="1" dirty="0" smtClean="0"/>
              <a:t>hidden potential to grow  </a:t>
            </a:r>
            <a:r>
              <a:rPr lang="en-GB" sz="2400" dirty="0" smtClean="0"/>
              <a:t>that has not been identified.</a:t>
            </a:r>
            <a:endParaRPr lang="en-GB" sz="2400" dirty="0"/>
          </a:p>
          <a:p>
            <a:pPr marL="0" indent="0" eaLnBrk="1" hangingPunct="1">
              <a:buFont typeface="Wingdings" pitchFamily="2" charset="2"/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Do you know </a:t>
            </a:r>
            <a:r>
              <a:rPr lang="en-GB" sz="2400" b="1" i="1" dirty="0"/>
              <a:t>your clients’ potential </a:t>
            </a:r>
            <a:r>
              <a:rPr lang="en-GB" sz="2400" dirty="0"/>
              <a:t>which could be unlocked for your firm?</a:t>
            </a:r>
          </a:p>
        </p:txBody>
      </p:sp>
    </p:spTree>
    <p:extLst>
      <p:ext uri="{BB962C8B-B14F-4D97-AF65-F5344CB8AC3E}">
        <p14:creationId xmlns:p14="http://schemas.microsoft.com/office/powerpoint/2010/main" val="1473367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dirty="0" smtClean="0"/>
              <a:t>The cost of sales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n-GB" sz="24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en-GB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GB" sz="2400" dirty="0" smtClean="0"/>
              <a:t>The cost and effort to ensure client satisfaction and thus the retention and development of clients is </a:t>
            </a:r>
            <a:r>
              <a:rPr lang="en-GB" sz="2400" b="1" i="1" dirty="0" smtClean="0"/>
              <a:t>many times less </a:t>
            </a:r>
            <a:r>
              <a:rPr lang="en-GB" sz="2400" dirty="0" smtClean="0"/>
              <a:t>than the cost of trying to win new business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16156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What lessons has the deepest global recession for over 60 years taught you?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Has </a:t>
            </a:r>
            <a:r>
              <a:rPr lang="en-GB" sz="2800" dirty="0"/>
              <a:t>it changed the way you now do business?</a:t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Will you work differently in </a:t>
            </a:r>
            <a:r>
              <a:rPr lang="en-GB" sz="2800" dirty="0"/>
              <a:t>the future?</a:t>
            </a:r>
          </a:p>
        </p:txBody>
      </p:sp>
    </p:spTree>
    <p:extLst>
      <p:ext uri="{BB962C8B-B14F-4D97-AF65-F5344CB8AC3E}">
        <p14:creationId xmlns:p14="http://schemas.microsoft.com/office/powerpoint/2010/main" val="2459314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Protect your backyard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dirty="0" smtClean="0"/>
              <a:t>This should be an obvious and profitable way to ensure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buFontTx/>
              <a:buChar char="-"/>
              <a:defRPr/>
            </a:pPr>
            <a:r>
              <a:rPr lang="en-GB" dirty="0" smtClean="0"/>
              <a:t>not only survival but also</a:t>
            </a:r>
          </a:p>
          <a:p>
            <a:pPr eaLnBrk="1" hangingPunct="1">
              <a:buFontTx/>
              <a:buChar char="-"/>
              <a:defRPr/>
            </a:pPr>
            <a:r>
              <a:rPr lang="en-GB" dirty="0" smtClean="0"/>
              <a:t>one of the best ways to build long term competitive advantage</a:t>
            </a:r>
          </a:p>
          <a:p>
            <a:pPr eaLnBrk="1" hangingPunct="1">
              <a:buFontTx/>
              <a:buChar char="-"/>
              <a:defRPr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GB" i="1" dirty="0" smtClean="0"/>
              <a:t>But are professional firms doing this?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39022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Verdana" pitchFamily="34" charset="0"/>
              </a:rPr>
              <a:t>What </a:t>
            </a:r>
            <a:r>
              <a:rPr lang="en-GB" sz="3200" b="1" dirty="0">
                <a:latin typeface="Verdana" pitchFamily="34" charset="0"/>
              </a:rPr>
              <a:t>do</a:t>
            </a:r>
            <a:r>
              <a:rPr lang="en-GB" sz="3200" dirty="0">
                <a:latin typeface="Verdana" pitchFamily="34" charset="0"/>
              </a:rPr>
              <a:t> clients </a:t>
            </a:r>
            <a:r>
              <a:rPr lang="en-GB" sz="3200" dirty="0" smtClean="0">
                <a:latin typeface="Verdana" pitchFamily="34" charset="0"/>
              </a:rPr>
              <a:t>value?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844675"/>
            <a:ext cx="7956550" cy="37449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Client feedback </a:t>
            </a:r>
            <a:r>
              <a:rPr lang="en-GB" sz="1800" dirty="0" smtClean="0">
                <a:latin typeface="Verdana" pitchFamily="34" charset="0"/>
              </a:rPr>
              <a:t>from a client</a:t>
            </a:r>
            <a:endParaRPr lang="en-US" sz="18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i="1" dirty="0">
                <a:latin typeface="Verdana" pitchFamily="34" charset="0"/>
              </a:rPr>
              <a:t>“They always try to sell to us on price – but what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i="1" dirty="0">
                <a:latin typeface="Verdana" pitchFamily="34" charset="0"/>
              </a:rPr>
              <a:t>we really want is to have a good job done at 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i="1" dirty="0">
                <a:latin typeface="Verdana" pitchFamily="34" charset="0"/>
              </a:rPr>
              <a:t>reasonable price”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i="1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How will you be able to deliver </a:t>
            </a:r>
            <a:r>
              <a:rPr lang="en-GB" sz="2000" b="1" dirty="0">
                <a:latin typeface="Verdana" pitchFamily="34" charset="0"/>
              </a:rPr>
              <a:t>value for money</a:t>
            </a:r>
            <a:r>
              <a:rPr lang="en-GB" sz="2000" dirty="0">
                <a:latin typeface="Verdana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>
                <a:latin typeface="Verdana" pitchFamily="34" charset="0"/>
              </a:rPr>
              <a:t>– and still make your margin?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1071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>
                <a:latin typeface="Verdana" pitchFamily="34" charset="0"/>
              </a:rPr>
              <a:t>Core issue is to </a:t>
            </a:r>
            <a:r>
              <a:rPr lang="en-GB" sz="2800" b="1" dirty="0">
                <a:latin typeface="Verdana" pitchFamily="34" charset="0"/>
              </a:rPr>
              <a:t>add </a:t>
            </a:r>
            <a:r>
              <a:rPr lang="en-GB" sz="2800" b="1" dirty="0" smtClean="0">
                <a:latin typeface="Verdana" pitchFamily="34" charset="0"/>
              </a:rPr>
              <a:t>value</a:t>
            </a:r>
            <a:r>
              <a:rPr lang="en-GB" sz="2800" dirty="0">
                <a:latin typeface="Verdana" pitchFamily="34" charset="0"/>
              </a:rPr>
              <a:t> that </a:t>
            </a:r>
            <a:r>
              <a:rPr lang="en-GB" sz="2800" b="1" dirty="0">
                <a:latin typeface="Verdana" pitchFamily="34" charset="0"/>
              </a:rPr>
              <a:t>clients </a:t>
            </a:r>
            <a:r>
              <a:rPr lang="en-GB" sz="2800" dirty="0">
                <a:latin typeface="Verdana" pitchFamily="34" charset="0"/>
              </a:rPr>
              <a:t>care about 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8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>
                <a:latin typeface="Verdana" pitchFamily="34" charset="0"/>
              </a:rPr>
              <a:t>You </a:t>
            </a:r>
            <a:r>
              <a:rPr lang="en-GB" sz="1800" dirty="0">
                <a:latin typeface="Verdana" pitchFamily="34" charset="0"/>
              </a:rPr>
              <a:t>will add value </a:t>
            </a:r>
            <a:r>
              <a:rPr lang="en-GB" sz="1800" dirty="0" smtClean="0">
                <a:latin typeface="Verdana" pitchFamily="34" charset="0"/>
              </a:rPr>
              <a:t>if</a:t>
            </a:r>
            <a:r>
              <a:rPr lang="en-GB" sz="1800" dirty="0">
                <a:latin typeface="Verdana" pitchFamily="34" charset="0"/>
              </a:rPr>
              <a:t>…</a:t>
            </a:r>
          </a:p>
          <a:p>
            <a:pPr>
              <a:lnSpc>
                <a:spcPct val="90000"/>
              </a:lnSpc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dirty="0">
                <a:latin typeface="Verdana" pitchFamily="34" charset="0"/>
              </a:rPr>
              <a:t>You provide clients with what </a:t>
            </a:r>
            <a:r>
              <a:rPr lang="en-GB" sz="1800" b="1" dirty="0">
                <a:latin typeface="Verdana" pitchFamily="34" charset="0"/>
              </a:rPr>
              <a:t>they need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>
                <a:latin typeface="Verdana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Verdana" pitchFamily="34" charset="0"/>
              </a:rPr>
              <a:t>At prices </a:t>
            </a:r>
            <a:r>
              <a:rPr lang="en-GB" sz="1800" b="1" dirty="0">
                <a:latin typeface="Verdana" pitchFamily="34" charset="0"/>
              </a:rPr>
              <a:t>they</a:t>
            </a:r>
            <a:r>
              <a:rPr lang="en-GB" sz="1800" dirty="0">
                <a:latin typeface="Verdana" pitchFamily="34" charset="0"/>
              </a:rPr>
              <a:t> perceive to be </a:t>
            </a:r>
            <a:r>
              <a:rPr lang="en-GB" sz="1800" b="1" dirty="0">
                <a:latin typeface="Verdana" pitchFamily="34" charset="0"/>
              </a:rPr>
              <a:t>value for money</a:t>
            </a:r>
            <a:r>
              <a:rPr lang="en-GB" sz="1800" dirty="0">
                <a:latin typeface="Verdana" pitchFamily="34" charset="0"/>
              </a:rPr>
              <a:t>;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dirty="0">
                <a:latin typeface="Verdana" pitchFamily="34" charset="0"/>
              </a:rPr>
              <a:t>You do this better than your competition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6223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Verdana" pitchFamily="34" charset="0"/>
              </a:rPr>
              <a:t>How will you position </a:t>
            </a:r>
            <a:r>
              <a:rPr lang="en-GB" sz="2400" dirty="0">
                <a:latin typeface="Verdana" pitchFamily="34" charset="0"/>
              </a:rPr>
              <a:t>your firm to </a:t>
            </a:r>
            <a:r>
              <a:rPr lang="en-GB" sz="2400" dirty="0" smtClean="0">
                <a:latin typeface="Verdana" pitchFamily="34" charset="0"/>
              </a:rPr>
              <a:t>compete?</a:t>
            </a:r>
            <a:endParaRPr lang="en-GB" sz="2400" dirty="0">
              <a:latin typeface="Verdana" pitchFamily="34" charset="0"/>
            </a:endParaRP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2754313" y="1760538"/>
            <a:ext cx="0" cy="3657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2743200" y="5334000"/>
            <a:ext cx="48006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42988" y="2606675"/>
            <a:ext cx="3354387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Client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Perceived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Added </a:t>
            </a:r>
          </a:p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Value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35375" y="5867400"/>
            <a:ext cx="324167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Client Perceived Cost</a:t>
            </a:r>
          </a:p>
          <a:p>
            <a:pPr eaLnBrk="1" hangingPunct="1">
              <a:spcBef>
                <a:spcPct val="50000"/>
              </a:spcBef>
            </a:pPr>
            <a:r>
              <a:rPr lang="en-GB" sz="1000" dirty="0">
                <a:latin typeface="Arial" charset="0"/>
                <a:cs typeface="Times New Roman" pitchFamily="18" charset="0"/>
              </a:rPr>
              <a:t>Bowman and Faulkner 1994 Long Range Planning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2051050" y="1700213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High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6948488" y="5300663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High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2743200" y="5334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Low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181225" y="4905375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Low</a:t>
            </a: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2133600" y="3276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Ave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859338" y="5300663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Ave</a:t>
            </a: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5029200" y="3886200"/>
            <a:ext cx="0" cy="1258888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5494338" y="3429000"/>
            <a:ext cx="125888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5003800" y="1484313"/>
            <a:ext cx="0" cy="11874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H="1">
            <a:off x="3132138" y="3429000"/>
            <a:ext cx="1258887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 flipH="1">
            <a:off x="3581400" y="3810000"/>
            <a:ext cx="990600" cy="990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 flipH="1" flipV="1">
            <a:off x="3657600" y="2209800"/>
            <a:ext cx="914400" cy="914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 flipV="1">
            <a:off x="5410200" y="2133600"/>
            <a:ext cx="914400" cy="9144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156" name="Text Box 20"/>
          <p:cNvSpPr txBox="1">
            <a:spLocks noChangeArrowheads="1"/>
          </p:cNvSpPr>
          <p:nvPr/>
        </p:nvSpPr>
        <p:spPr bwMode="auto">
          <a:xfrm>
            <a:off x="48006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91157" name="Text Box 21"/>
          <p:cNvSpPr txBox="1">
            <a:spLocks noChangeArrowheads="1"/>
          </p:cNvSpPr>
          <p:nvPr/>
        </p:nvSpPr>
        <p:spPr bwMode="auto">
          <a:xfrm>
            <a:off x="5486400" y="38862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sz="240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Suicide Zone</a:t>
            </a:r>
          </a:p>
        </p:txBody>
      </p:sp>
    </p:spTree>
    <p:extLst>
      <p:ext uri="{BB962C8B-B14F-4D97-AF65-F5344CB8AC3E}">
        <p14:creationId xmlns:p14="http://schemas.microsoft.com/office/powerpoint/2010/main" val="3601486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620713"/>
            <a:ext cx="7793037" cy="4824412"/>
          </a:xfrm>
        </p:spPr>
        <p:txBody>
          <a:bodyPr/>
          <a:lstStyle/>
          <a:p>
            <a:pPr algn="l"/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Will </a:t>
            </a:r>
            <a:r>
              <a:rPr lang="en-GB" sz="2800" b="1" i="1" dirty="0" smtClean="0">
                <a:solidFill>
                  <a:schemeClr val="tx1"/>
                </a:solidFill>
                <a:latin typeface="Verdana" pitchFamily="34" charset="0"/>
              </a:rPr>
              <a:t>your people </a:t>
            </a:r>
            <a:r>
              <a:rPr lang="en-GB" sz="2800" dirty="0" smtClean="0">
                <a:solidFill>
                  <a:schemeClr val="tx1"/>
                </a:solidFill>
                <a:latin typeface="Verdana" pitchFamily="34" charset="0"/>
              </a:rPr>
              <a:t>be able to deliver what your clients are going to need? </a:t>
            </a: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en-GB" sz="2800" dirty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GB" sz="2800" dirty="0">
                <a:solidFill>
                  <a:schemeClr val="tx1"/>
                </a:solidFill>
                <a:latin typeface="Verdana" pitchFamily="34" charset="0"/>
              </a:rPr>
            </a:br>
            <a:endParaRPr lang="en-US" sz="2800" b="1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5605" name="Picture 5" descr="Your clients your peop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1" t="10341" r="22678" b="24042"/>
          <a:stretch>
            <a:fillRect/>
          </a:stretch>
        </p:blipFill>
        <p:spPr>
          <a:xfrm>
            <a:off x="2771775" y="333375"/>
            <a:ext cx="3313113" cy="1773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541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Your people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What would your people say your firm </a:t>
            </a:r>
            <a:r>
              <a:rPr lang="en-GB" sz="2400" b="1" i="1" dirty="0" smtClean="0"/>
              <a:t>values</a:t>
            </a:r>
            <a:r>
              <a:rPr lang="en-GB" sz="2400" dirty="0" smtClean="0"/>
              <a:t>?</a:t>
            </a:r>
          </a:p>
          <a:p>
            <a:r>
              <a:rPr lang="en-GB" sz="2400" dirty="0" smtClean="0"/>
              <a:t>Do you measure it?</a:t>
            </a:r>
          </a:p>
          <a:p>
            <a:r>
              <a:rPr lang="en-GB" sz="2400" dirty="0" smtClean="0"/>
              <a:t>Do you reward it? </a:t>
            </a:r>
          </a:p>
          <a:p>
            <a:r>
              <a:rPr lang="en-GB" sz="2400" dirty="0" smtClean="0"/>
              <a:t>Do you invest in what you say you value?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86679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08720"/>
            <a:ext cx="7793037" cy="76835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latin typeface="Verdana" pitchFamily="34" charset="0"/>
              </a:rPr>
              <a:t>Will your people deliver?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1800" dirty="0" smtClean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1800" dirty="0" smtClean="0">
                <a:latin typeface="Verdana" pitchFamily="34" charset="0"/>
              </a:rPr>
              <a:t>Are </a:t>
            </a:r>
            <a:r>
              <a:rPr lang="en-GB" sz="1800" dirty="0">
                <a:latin typeface="Verdana" pitchFamily="34" charset="0"/>
              </a:rPr>
              <a:t>you </a:t>
            </a:r>
            <a:r>
              <a:rPr lang="en-GB" sz="1800" dirty="0" smtClean="0">
                <a:latin typeface="Verdana" pitchFamily="34" charset="0"/>
              </a:rPr>
              <a:t>unable </a:t>
            </a:r>
            <a:r>
              <a:rPr lang="en-GB" sz="1800" dirty="0">
                <a:latin typeface="Verdana" pitchFamily="34" charset="0"/>
              </a:rPr>
              <a:t>to add </a:t>
            </a:r>
            <a:r>
              <a:rPr lang="en-GB" sz="1800" dirty="0" smtClean="0">
                <a:latin typeface="Verdana" pitchFamily="34" charset="0"/>
              </a:rPr>
              <a:t>value </a:t>
            </a:r>
            <a:r>
              <a:rPr lang="en-GB" sz="1800" dirty="0">
                <a:latin typeface="Verdana" pitchFamily="34" charset="0"/>
              </a:rPr>
              <a:t>to your clients because of: </a:t>
            </a:r>
          </a:p>
          <a:p>
            <a:pPr>
              <a:buFont typeface="Wingdings" pitchFamily="2" charset="2"/>
              <a:buNone/>
            </a:pPr>
            <a:endParaRPr lang="en-GB" sz="1800" dirty="0">
              <a:latin typeface="Verdana" pitchFamily="34" charset="0"/>
            </a:endParaRPr>
          </a:p>
          <a:p>
            <a:r>
              <a:rPr lang="en-GB" sz="1800" dirty="0">
                <a:latin typeface="Verdana" pitchFamily="34" charset="0"/>
              </a:rPr>
              <a:t>Gaps in your skills base?</a:t>
            </a:r>
          </a:p>
          <a:p>
            <a:r>
              <a:rPr lang="en-GB" sz="1800" dirty="0">
                <a:latin typeface="Verdana" pitchFamily="34" charset="0"/>
              </a:rPr>
              <a:t>Under performance?</a:t>
            </a:r>
          </a:p>
          <a:p>
            <a:r>
              <a:rPr lang="en-GB" sz="1800" dirty="0" smtClean="0">
                <a:latin typeface="Verdana" pitchFamily="34" charset="0"/>
              </a:rPr>
              <a:t>Internal </a:t>
            </a:r>
            <a:r>
              <a:rPr lang="en-GB" sz="1800" dirty="0">
                <a:latin typeface="Verdana" pitchFamily="34" charset="0"/>
              </a:rPr>
              <a:t>attitudes and behaviour</a:t>
            </a:r>
            <a:r>
              <a:rPr lang="en-GB" sz="1800" dirty="0" smtClean="0">
                <a:latin typeface="Verdana" pitchFamily="34" charset="0"/>
              </a:rPr>
              <a:t>?</a:t>
            </a:r>
          </a:p>
          <a:p>
            <a:r>
              <a:rPr lang="en-GB" sz="1800" dirty="0" smtClean="0">
                <a:latin typeface="Verdana" pitchFamily="34" charset="0"/>
              </a:rPr>
              <a:t>A lack of investment in your people?</a:t>
            </a:r>
          </a:p>
          <a:p>
            <a:endParaRPr lang="en-GB" sz="1800" dirty="0">
              <a:latin typeface="Verdana" pitchFamily="34" charset="0"/>
            </a:endParaRPr>
          </a:p>
          <a:p>
            <a:endParaRPr lang="en-GB" sz="1800" dirty="0" smtClean="0">
              <a:latin typeface="Verdana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Verdana" pitchFamily="34" charset="0"/>
              </a:rPr>
              <a:t>How hungry / passionate are your people about building the business?</a:t>
            </a:r>
            <a:endParaRPr lang="en-GB" sz="1800" dirty="0">
              <a:latin typeface="Verdana" pitchFamily="34" charset="0"/>
            </a:endParaRPr>
          </a:p>
          <a:p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13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Verdana" pitchFamily="34" charset="0"/>
              </a:rPr>
              <a:t>What should your people be doing: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120000"/>
              <a:buFont typeface="Wingdings" pitchFamily="2" charset="2"/>
              <a:buChar char="§"/>
            </a:pPr>
            <a:endParaRPr lang="en-GB" sz="2400" dirty="0">
              <a:latin typeface="Verdana" pitchFamily="34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000" dirty="0">
                <a:latin typeface="Verdana" pitchFamily="34" charset="0"/>
              </a:rPr>
              <a:t>better? 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000" dirty="0">
                <a:latin typeface="Verdana" pitchFamily="34" charset="0"/>
              </a:rPr>
              <a:t>more of?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000" dirty="0">
                <a:latin typeface="Verdana" pitchFamily="34" charset="0"/>
              </a:rPr>
              <a:t>less of? 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000" dirty="0">
                <a:latin typeface="Verdana" pitchFamily="34" charset="0"/>
              </a:rPr>
              <a:t>differently?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How </a:t>
            </a:r>
            <a:r>
              <a:rPr lang="en-GB" sz="2400" dirty="0"/>
              <a:t>should your people be using </a:t>
            </a:r>
            <a:r>
              <a:rPr lang="en-GB" sz="2400" b="1" dirty="0"/>
              <a:t>technology</a:t>
            </a:r>
            <a:r>
              <a:rPr lang="en-GB" sz="2400" dirty="0"/>
              <a:t> more </a:t>
            </a:r>
            <a:r>
              <a:rPr lang="en-GB" sz="2400" dirty="0" smtClean="0"/>
              <a:t>effectively to enable you to deliver what you clients will need?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58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Verdana" pitchFamily="34" charset="0"/>
              </a:rPr>
              <a:t>Making technology effective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Technology without people does nothing</a:t>
            </a:r>
          </a:p>
          <a:p>
            <a:r>
              <a:rPr lang="en-GB" sz="2400" dirty="0" smtClean="0">
                <a:latin typeface="Verdana" pitchFamily="34" charset="0"/>
              </a:rPr>
              <a:t>Professional </a:t>
            </a:r>
            <a:r>
              <a:rPr lang="en-GB" sz="2400" dirty="0">
                <a:latin typeface="Verdana" pitchFamily="34" charset="0"/>
              </a:rPr>
              <a:t>firms are people businesses</a:t>
            </a:r>
          </a:p>
          <a:p>
            <a:r>
              <a:rPr lang="en-GB" sz="2400" b="1" dirty="0">
                <a:latin typeface="Verdana" pitchFamily="34" charset="0"/>
              </a:rPr>
              <a:t>People</a:t>
            </a:r>
            <a:r>
              <a:rPr lang="en-GB" sz="2400" dirty="0">
                <a:latin typeface="Verdana" pitchFamily="34" charset="0"/>
              </a:rPr>
              <a:t> use technology </a:t>
            </a:r>
          </a:p>
          <a:p>
            <a:pPr>
              <a:buFont typeface="Wingdings" pitchFamily="2" charset="2"/>
              <a:buNone/>
            </a:pPr>
            <a:endParaRPr lang="en-GB" sz="2400" b="1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b="1" dirty="0">
                <a:latin typeface="Verdana" pitchFamily="34" charset="0"/>
              </a:rPr>
              <a:t>Are your people helping you to get the most </a:t>
            </a:r>
          </a:p>
          <a:p>
            <a:pPr>
              <a:buFont typeface="Wingdings" pitchFamily="2" charset="2"/>
              <a:buNone/>
            </a:pPr>
            <a:r>
              <a:rPr lang="en-GB" sz="2400" b="1" dirty="0">
                <a:latin typeface="Verdana" pitchFamily="34" charset="0"/>
              </a:rPr>
              <a:t>benefit out of technology?</a:t>
            </a:r>
            <a:endParaRPr lang="en-US" sz="2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02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Verdana" pitchFamily="34" charset="0"/>
              </a:rPr>
              <a:t>Your IT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>
                <a:latin typeface="Verdana" pitchFamily="34" charset="0"/>
              </a:rPr>
              <a:t>IT is a tool to be used by you in your business to help you be competitive</a:t>
            </a:r>
          </a:p>
          <a:p>
            <a:r>
              <a:rPr lang="en-GB" sz="2400" dirty="0">
                <a:latin typeface="Verdana" pitchFamily="34" charset="0"/>
              </a:rPr>
              <a:t>Is it doing so?</a:t>
            </a:r>
          </a:p>
          <a:p>
            <a:r>
              <a:rPr lang="en-GB" sz="2400" dirty="0">
                <a:latin typeface="Verdana" pitchFamily="34" charset="0"/>
              </a:rPr>
              <a:t>Do you analyse the cost / benefits of the IT you use?</a:t>
            </a:r>
          </a:p>
          <a:p>
            <a:r>
              <a:rPr lang="en-GB" sz="2400" dirty="0">
                <a:latin typeface="Verdana" pitchFamily="34" charset="0"/>
              </a:rPr>
              <a:t>Could you use it better to achieve your business objectives?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6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Arial" charset="0"/>
              </a:rPr>
              <a:t>This was how one </a:t>
            </a:r>
            <a:r>
              <a:rPr lang="en-GB" sz="2400" dirty="0" smtClean="0">
                <a:latin typeface="Arial" charset="0"/>
              </a:rPr>
              <a:t>professional firm </a:t>
            </a:r>
            <a:r>
              <a:rPr lang="en-GB" sz="2400" dirty="0" smtClean="0">
                <a:latin typeface="Arial" charset="0"/>
              </a:rPr>
              <a:t>responded to the recession</a:t>
            </a:r>
            <a:endParaRPr lang="en-US" sz="2400" dirty="0"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GB" sz="2000" i="1" dirty="0">
                <a:latin typeface="Arial" charset="0"/>
              </a:rPr>
              <a:t>“Our strategy is to keep a lid on </a:t>
            </a:r>
            <a:r>
              <a:rPr lang="en-GB" sz="2000" i="1" dirty="0" smtClean="0">
                <a:latin typeface="Arial" charset="0"/>
              </a:rPr>
              <a:t>expenditure </a:t>
            </a:r>
            <a:r>
              <a:rPr lang="en-GB" sz="2000" i="1" dirty="0">
                <a:latin typeface="Arial" charset="0"/>
              </a:rPr>
              <a:t>and weather the storm. We </a:t>
            </a:r>
          </a:p>
          <a:p>
            <a:pPr>
              <a:buFont typeface="Wingdings" pitchFamily="2" charset="2"/>
              <a:buNone/>
            </a:pPr>
            <a:r>
              <a:rPr lang="en-GB" sz="2000" i="1" dirty="0">
                <a:latin typeface="Arial" charset="0"/>
              </a:rPr>
              <a:t>cannot reinvent ourselves as something </a:t>
            </a:r>
            <a:r>
              <a:rPr lang="en-GB" sz="2000" i="1" dirty="0" smtClean="0">
                <a:latin typeface="Arial" charset="0"/>
              </a:rPr>
              <a:t>we </a:t>
            </a:r>
            <a:r>
              <a:rPr lang="en-GB" sz="2000" i="1" dirty="0">
                <a:latin typeface="Arial" charset="0"/>
              </a:rPr>
              <a:t>are not” </a:t>
            </a:r>
          </a:p>
          <a:p>
            <a:pPr>
              <a:buFont typeface="Wingdings" pitchFamily="2" charset="2"/>
              <a:buNone/>
            </a:pPr>
            <a:endParaRPr lang="en-GB" sz="2400" i="1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GB" sz="14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GB" sz="1400" dirty="0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GB" sz="1400" dirty="0">
              <a:latin typeface="Arial" charset="0"/>
            </a:endParaRPr>
          </a:p>
          <a:p>
            <a:pPr>
              <a:buNone/>
            </a:pPr>
            <a:endParaRPr lang="en-GB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  <a:latin typeface="Arial" charset="0"/>
              </a:rPr>
              <a:t>- complacency?</a:t>
            </a:r>
            <a:endParaRPr lang="en-GB" sz="2400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552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Verdana" pitchFamily="34" charset="0"/>
              </a:rPr>
              <a:t>Your business objectives</a:t>
            </a:r>
            <a:endParaRPr lang="en-US" sz="3200" dirty="0">
              <a:latin typeface="Verdana" pitchFamily="34" charset="0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Client service delivery</a:t>
            </a:r>
          </a:p>
          <a:p>
            <a:r>
              <a:rPr lang="en-GB" sz="2400" dirty="0">
                <a:latin typeface="Verdana" pitchFamily="34" charset="0"/>
              </a:rPr>
              <a:t>Financial management</a:t>
            </a:r>
          </a:p>
          <a:p>
            <a:r>
              <a:rPr lang="en-GB" sz="2400" dirty="0">
                <a:latin typeface="Verdana" pitchFamily="34" charset="0"/>
              </a:rPr>
              <a:t>Business development</a:t>
            </a:r>
          </a:p>
          <a:p>
            <a:r>
              <a:rPr lang="en-GB" sz="2400" dirty="0">
                <a:latin typeface="Verdana" pitchFamily="34" charset="0"/>
              </a:rPr>
              <a:t>Knowledge management</a:t>
            </a:r>
          </a:p>
          <a:p>
            <a:r>
              <a:rPr lang="en-GB" sz="2400" dirty="0">
                <a:latin typeface="Verdana" pitchFamily="34" charset="0"/>
              </a:rPr>
              <a:t>Risk and compliance management</a:t>
            </a:r>
          </a:p>
          <a:p>
            <a:r>
              <a:rPr lang="en-GB" sz="2400" dirty="0">
                <a:latin typeface="Verdana" pitchFamily="34" charset="0"/>
              </a:rPr>
              <a:t>Others?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06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latin typeface="Verdana" pitchFamily="34" charset="0"/>
              </a:rPr>
              <a:t>Encourage your people to think </a:t>
            </a:r>
            <a:r>
              <a:rPr lang="en-GB" sz="2400" b="1" dirty="0">
                <a:latin typeface="Verdana" pitchFamily="34" charset="0"/>
              </a:rPr>
              <a:t>creatively</a:t>
            </a:r>
            <a:r>
              <a:rPr lang="en-GB" sz="2400" dirty="0">
                <a:latin typeface="Verdana" pitchFamily="34" charset="0"/>
              </a:rPr>
              <a:t> about how to use technology to: 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2400" dirty="0">
              <a:latin typeface="Verdana" pitchFamily="34" charset="0"/>
            </a:endParaRPr>
          </a:p>
          <a:p>
            <a:r>
              <a:rPr lang="en-GB" sz="2400" dirty="0">
                <a:latin typeface="Verdana" pitchFamily="34" charset="0"/>
              </a:rPr>
              <a:t>Provide better service</a:t>
            </a:r>
          </a:p>
          <a:p>
            <a:r>
              <a:rPr lang="en-GB" sz="2400" dirty="0">
                <a:latin typeface="Verdana" pitchFamily="34" charset="0"/>
              </a:rPr>
              <a:t>Improve productivity</a:t>
            </a:r>
          </a:p>
          <a:p>
            <a:r>
              <a:rPr lang="en-GB" sz="2400" dirty="0">
                <a:latin typeface="Verdana" pitchFamily="34" charset="0"/>
              </a:rPr>
              <a:t>Build competitive advantage</a:t>
            </a:r>
          </a:p>
          <a:p>
            <a:r>
              <a:rPr lang="en-GB" sz="2400" dirty="0">
                <a:latin typeface="Verdana" pitchFamily="34" charset="0"/>
              </a:rPr>
              <a:t>Build profitability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7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You have developed a realistic </a:t>
            </a:r>
            <a:r>
              <a:rPr lang="en-GB" sz="2800" dirty="0" smtClean="0">
                <a:latin typeface="Verdana" pitchFamily="34" charset="0"/>
              </a:rPr>
              <a:t>post-recession plan</a:t>
            </a:r>
            <a:r>
              <a:rPr lang="en-GB" sz="2800" dirty="0">
                <a:latin typeface="Verdana" pitchFamily="34" charset="0"/>
              </a:rPr>
              <a:t>, but…</a:t>
            </a:r>
            <a:br>
              <a:rPr lang="en-GB" sz="2800" dirty="0">
                <a:latin typeface="Verdana" pitchFamily="34" charset="0"/>
              </a:rPr>
            </a:br>
            <a:endParaRPr lang="en-US" sz="2800" dirty="0">
              <a:latin typeface="Verdana" pitchFamily="34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 smtClean="0">
                <a:latin typeface="Verdana" pitchFamily="34" charset="0"/>
              </a:rPr>
              <a:t>Will a </a:t>
            </a:r>
            <a:r>
              <a:rPr lang="en-GB" sz="2400" b="1" dirty="0">
                <a:latin typeface="Verdana" pitchFamily="34" charset="0"/>
              </a:rPr>
              <a:t>lack of resource</a:t>
            </a:r>
            <a:r>
              <a:rPr lang="en-GB" sz="2400" dirty="0">
                <a:latin typeface="Verdana" pitchFamily="34" charset="0"/>
              </a:rPr>
              <a:t> </a:t>
            </a:r>
            <a:r>
              <a:rPr lang="en-GB" sz="2400" dirty="0" smtClean="0">
                <a:latin typeface="Verdana" pitchFamily="34" charset="0"/>
              </a:rPr>
              <a:t>make </a:t>
            </a:r>
            <a:r>
              <a:rPr lang="en-GB" sz="2400" dirty="0">
                <a:latin typeface="Verdana" pitchFamily="34" charset="0"/>
              </a:rPr>
              <a:t>you uncompetitive</a:t>
            </a:r>
            <a:r>
              <a:rPr lang="en-GB" sz="2400" dirty="0" smtClean="0">
                <a:latin typeface="Verdana" pitchFamily="34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pPr marL="0" indent="0">
              <a:buSzPct val="120000"/>
              <a:buNone/>
            </a:pPr>
            <a:endParaRPr lang="en-GB" sz="2000" b="1" dirty="0" smtClean="0">
              <a:latin typeface="Verdana" pitchFamily="34" charset="0"/>
            </a:endParaRPr>
          </a:p>
          <a:p>
            <a:pPr marL="0" indent="0">
              <a:buSzPct val="120000"/>
              <a:buNone/>
            </a:pPr>
            <a:r>
              <a:rPr lang="en-GB" sz="2000" b="1" dirty="0" smtClean="0">
                <a:latin typeface="Verdana" pitchFamily="34" charset="0"/>
              </a:rPr>
              <a:t> - a </a:t>
            </a:r>
            <a:r>
              <a:rPr lang="en-GB" sz="2000" b="1" dirty="0">
                <a:latin typeface="Verdana" pitchFamily="34" charset="0"/>
              </a:rPr>
              <a:t>lack of resource of expertise</a:t>
            </a:r>
          </a:p>
          <a:p>
            <a:pPr>
              <a:buFont typeface="Wingdings" pitchFamily="2" charset="2"/>
              <a:buNone/>
            </a:pPr>
            <a:endParaRPr lang="en-GB" sz="2000" b="1" dirty="0">
              <a:latin typeface="Verdana" pitchFamily="34" charset="0"/>
            </a:endParaRPr>
          </a:p>
          <a:p>
            <a:pPr marL="0" indent="0">
              <a:buSzPct val="120000"/>
              <a:buNone/>
            </a:pPr>
            <a:r>
              <a:rPr lang="en-GB" sz="2000" b="1" dirty="0" smtClean="0">
                <a:latin typeface="Verdana" pitchFamily="34" charset="0"/>
              </a:rPr>
              <a:t> - a </a:t>
            </a:r>
            <a:r>
              <a:rPr lang="en-GB" sz="2000" b="1" dirty="0">
                <a:latin typeface="Verdana" pitchFamily="34" charset="0"/>
              </a:rPr>
              <a:t>lack of financial resource</a:t>
            </a:r>
          </a:p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 flipH="1" flipV="1">
            <a:off x="1979613" y="4348163"/>
            <a:ext cx="393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44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latin typeface="Verdana" pitchFamily="34" charset="0"/>
              </a:rPr>
              <a:t>Resource to enable you to…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36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attract and retain the best </a:t>
            </a:r>
            <a:r>
              <a:rPr lang="en-GB" sz="2400" b="1" dirty="0">
                <a:latin typeface="Verdana" pitchFamily="34" charset="0"/>
              </a:rPr>
              <a:t>talent</a:t>
            </a:r>
            <a:endParaRPr lang="en-US" sz="2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11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latin typeface="Verdana" pitchFamily="34" charset="0"/>
              </a:rPr>
              <a:t>Resource to enable you to…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4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provide clients with the depth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and breadth of </a:t>
            </a:r>
            <a:r>
              <a:rPr lang="en-GB" sz="2400" b="1" dirty="0">
                <a:latin typeface="Verdana" pitchFamily="34" charset="0"/>
              </a:rPr>
              <a:t>expertise</a:t>
            </a:r>
            <a:r>
              <a:rPr lang="en-GB" sz="2400" dirty="0">
                <a:latin typeface="Verdana" pitchFamily="34" charset="0"/>
              </a:rPr>
              <a:t> they </a:t>
            </a:r>
          </a:p>
          <a:p>
            <a:pPr>
              <a:buSzPct val="120000"/>
              <a:buFont typeface="Wingdings" pitchFamily="2" charset="2"/>
              <a:buChar char="§"/>
            </a:pPr>
            <a:endParaRPr lang="en-GB" sz="2400" dirty="0">
              <a:latin typeface="Verdana" pitchFamily="34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400" dirty="0">
                <a:latin typeface="Verdana" pitchFamily="34" charset="0"/>
              </a:rPr>
              <a:t>will </a:t>
            </a:r>
            <a:r>
              <a:rPr lang="en-GB" sz="2400" dirty="0" smtClean="0">
                <a:latin typeface="Verdana" pitchFamily="34" charset="0"/>
              </a:rPr>
              <a:t>need</a:t>
            </a:r>
            <a:endParaRPr lang="en-GB" sz="2400" dirty="0">
              <a:latin typeface="Verdana" pitchFamily="34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400" dirty="0">
                <a:latin typeface="Verdana" pitchFamily="34" charset="0"/>
              </a:rPr>
              <a:t>when they need it</a:t>
            </a: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400" dirty="0">
                <a:latin typeface="Verdana" pitchFamily="34" charset="0"/>
              </a:rPr>
              <a:t>where they need it</a:t>
            </a:r>
            <a:r>
              <a:rPr lang="en-GB" sz="2400" b="1" dirty="0">
                <a:latin typeface="Arial" charset="0"/>
              </a:rPr>
              <a:t> </a:t>
            </a:r>
            <a:endParaRPr lang="en-GB" sz="2400" b="1" dirty="0" smtClean="0">
              <a:latin typeface="Arial" charset="0"/>
            </a:endParaRPr>
          </a:p>
          <a:p>
            <a:pPr>
              <a:buSzPct val="120000"/>
              <a:buFont typeface="Wingdings" pitchFamily="2" charset="2"/>
              <a:buChar char="§"/>
            </a:pPr>
            <a:r>
              <a:rPr lang="en-GB" sz="2400" dirty="0" smtClean="0">
                <a:latin typeface="Arial" charset="0"/>
              </a:rPr>
              <a:t>And how they will require it to be delivered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13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latin typeface="Verdana" pitchFamily="34" charset="0"/>
              </a:rPr>
              <a:t>Resource to enable you to…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build the quality </a:t>
            </a:r>
            <a:r>
              <a:rPr lang="en-GB" sz="2400" b="1" dirty="0">
                <a:latin typeface="Verdana" pitchFamily="34" charset="0"/>
              </a:rPr>
              <a:t>management</a:t>
            </a:r>
            <a:r>
              <a:rPr lang="en-GB" sz="2400" dirty="0">
                <a:latin typeface="Verdana" pitchFamily="34" charset="0"/>
              </a:rPr>
              <a:t> which will be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required to successfully compete in the future</a:t>
            </a:r>
            <a:r>
              <a:rPr lang="en-GB" sz="4000" b="1" dirty="0">
                <a:latin typeface="Arial" charset="0"/>
              </a:rPr>
              <a:t> </a:t>
            </a:r>
            <a:endParaRPr lang="en-US" sz="4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114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latin typeface="Arial" charset="0"/>
              </a:rPr>
              <a:t>Resource to enable you to…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provide the necessary </a:t>
            </a:r>
            <a:r>
              <a:rPr lang="en-GB" sz="2400" b="1" dirty="0">
                <a:latin typeface="Verdana" pitchFamily="34" charset="0"/>
              </a:rPr>
              <a:t>support infrastructure</a:t>
            </a:r>
            <a:r>
              <a:rPr lang="en-GB" sz="2400" dirty="0">
                <a:latin typeface="Verdana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to underpin the effective provision of high </a:t>
            </a:r>
          </a:p>
          <a:p>
            <a:pPr>
              <a:buFont typeface="Wingdings" pitchFamily="2" charset="2"/>
              <a:buNone/>
            </a:pPr>
            <a:r>
              <a:rPr lang="en-GB" sz="2400" dirty="0">
                <a:latin typeface="Verdana" pitchFamily="34" charset="0"/>
              </a:rPr>
              <a:t>quality professional services</a:t>
            </a:r>
            <a:endParaRPr lang="en-US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735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latin typeface="Arial" charset="0"/>
              </a:rPr>
              <a:t>Resource to enable you to…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sz="28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GB" sz="2800" dirty="0">
                <a:latin typeface="Arial" charset="0"/>
              </a:rPr>
              <a:t>provide the necessary </a:t>
            </a:r>
            <a:r>
              <a:rPr lang="en-GB" sz="2800" b="1" dirty="0">
                <a:latin typeface="Arial" charset="0"/>
              </a:rPr>
              <a:t>technology</a:t>
            </a:r>
            <a:r>
              <a:rPr lang="en-GB" sz="2800" dirty="0">
                <a:latin typeface="Arial" charset="0"/>
              </a:rPr>
              <a:t> to make you </a:t>
            </a:r>
          </a:p>
          <a:p>
            <a:pPr>
              <a:buFont typeface="Wingdings" pitchFamily="2" charset="2"/>
              <a:buNone/>
            </a:pPr>
            <a:r>
              <a:rPr lang="en-GB" sz="2800" dirty="0">
                <a:latin typeface="Arial" charset="0"/>
              </a:rPr>
              <a:t>more efficient and profitable</a:t>
            </a:r>
            <a:r>
              <a:rPr lang="en-GB" sz="2400" dirty="0">
                <a:latin typeface="Arial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55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Verdana" pitchFamily="34" charset="0"/>
              </a:rPr>
              <a:t>Building resource to compete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4"/>
            <a:ext cx="7493000" cy="374468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200" dirty="0" smtClean="0">
                <a:latin typeface="Verdana" pitchFamily="34" charset="0"/>
              </a:rPr>
              <a:t>How will you generate </a:t>
            </a:r>
            <a:r>
              <a:rPr lang="en-GB" sz="2200" dirty="0">
                <a:latin typeface="Verdana" pitchFamily="34" charset="0"/>
              </a:rPr>
              <a:t>sufficient </a:t>
            </a:r>
          </a:p>
          <a:p>
            <a:pPr>
              <a:buFont typeface="Wingdings" pitchFamily="2" charset="2"/>
              <a:buNone/>
            </a:pPr>
            <a:r>
              <a:rPr lang="en-GB" sz="2200" dirty="0">
                <a:latin typeface="Verdana" pitchFamily="34" charset="0"/>
              </a:rPr>
              <a:t>resource </a:t>
            </a:r>
            <a:r>
              <a:rPr lang="en-GB" sz="2200" dirty="0" smtClean="0">
                <a:latin typeface="Verdana" pitchFamily="34" charset="0"/>
              </a:rPr>
              <a:t>to ensure </a:t>
            </a:r>
            <a:r>
              <a:rPr lang="en-GB" sz="2200" dirty="0">
                <a:latin typeface="Verdana" pitchFamily="34" charset="0"/>
              </a:rPr>
              <a:t>your </a:t>
            </a:r>
            <a:r>
              <a:rPr lang="en-GB" sz="2200" dirty="0" smtClean="0">
                <a:latin typeface="Verdana" pitchFamily="34" charset="0"/>
              </a:rPr>
              <a:t>future </a:t>
            </a:r>
          </a:p>
          <a:p>
            <a:pPr>
              <a:buFont typeface="Wingdings" pitchFamily="2" charset="2"/>
              <a:buNone/>
            </a:pPr>
            <a:r>
              <a:rPr lang="en-GB" sz="2200" dirty="0" smtClean="0">
                <a:latin typeface="Verdana" pitchFamily="34" charset="0"/>
              </a:rPr>
              <a:t>competitive edge?</a:t>
            </a:r>
          </a:p>
          <a:p>
            <a:pPr>
              <a:buFont typeface="Wingdings" pitchFamily="2" charset="2"/>
              <a:buNone/>
            </a:pPr>
            <a:endParaRPr lang="en-GB" sz="22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200" dirty="0" smtClean="0">
                <a:latin typeface="Verdana" pitchFamily="34" charset="0"/>
              </a:rPr>
              <a:t>Will you be able to do so on your own?</a:t>
            </a:r>
          </a:p>
          <a:p>
            <a:pPr>
              <a:buFont typeface="Wingdings" pitchFamily="2" charset="2"/>
              <a:buNone/>
            </a:pPr>
            <a:endParaRPr lang="en-GB" sz="22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2200" dirty="0" smtClean="0">
                <a:latin typeface="Verdana" pitchFamily="34" charset="0"/>
              </a:rPr>
              <a:t>How will you </a:t>
            </a:r>
            <a:r>
              <a:rPr lang="en-GB" sz="2200" b="1" dirty="0" smtClean="0">
                <a:latin typeface="Verdana" pitchFamily="34" charset="0"/>
              </a:rPr>
              <a:t>use</a:t>
            </a:r>
            <a:r>
              <a:rPr lang="en-GB" sz="2200" dirty="0" smtClean="0">
                <a:latin typeface="Verdana" pitchFamily="34" charset="0"/>
              </a:rPr>
              <a:t> the resource generated?</a:t>
            </a:r>
            <a:endParaRPr lang="en-GB" sz="22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dirty="0">
              <a:latin typeface="Verdana" pitchFamily="34" charset="0"/>
            </a:endParaRPr>
          </a:p>
          <a:p>
            <a:pPr>
              <a:buFontTx/>
              <a:buNone/>
            </a:pPr>
            <a:endParaRPr lang="en-GB" sz="4000" dirty="0"/>
          </a:p>
          <a:p>
            <a:pPr>
              <a:buFont typeface="Wingdings" pitchFamily="2" charset="2"/>
              <a:buNone/>
            </a:pPr>
            <a:endParaRPr lang="en-GB" sz="4000" dirty="0"/>
          </a:p>
          <a:p>
            <a:pPr>
              <a:buFont typeface="Wingdings" pitchFamily="2" charset="2"/>
              <a:buNone/>
            </a:pPr>
            <a:endParaRPr lang="en-GB" sz="4000" dirty="0"/>
          </a:p>
          <a:p>
            <a:pPr>
              <a:buFont typeface="Wingdings" pitchFamily="2" charset="2"/>
              <a:buNone/>
            </a:pPr>
            <a:endParaRPr lang="en-GB" sz="4000" dirty="0"/>
          </a:p>
          <a:p>
            <a:pPr>
              <a:buFont typeface="Wingdings" pitchFamily="2" charset="2"/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84965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08050"/>
            <a:ext cx="7793037" cy="4392613"/>
          </a:xfrm>
        </p:spPr>
        <p:txBody>
          <a:bodyPr/>
          <a:lstStyle/>
          <a:p>
            <a:pPr algn="l"/>
            <a:r>
              <a:rPr lang="en-GB" sz="2400" dirty="0" smtClean="0">
                <a:latin typeface="Verdana" pitchFamily="34" charset="0"/>
              </a:rPr>
              <a:t>Are there hurdles currently preventing your firm  from becoming the kind of firm you want to create?</a:t>
            </a:r>
            <a:br>
              <a:rPr lang="en-GB" sz="2400" dirty="0" smtClean="0">
                <a:latin typeface="Verdana" pitchFamily="34" charset="0"/>
              </a:rPr>
            </a:br>
            <a:r>
              <a:rPr lang="en-GB" sz="2400" dirty="0">
                <a:latin typeface="Verdana" pitchFamily="34" charset="0"/>
              </a:rPr>
              <a:t/>
            </a:r>
            <a:br>
              <a:rPr lang="en-GB" sz="2400" dirty="0">
                <a:latin typeface="Verdana" pitchFamily="34" charset="0"/>
              </a:rPr>
            </a:br>
            <a:r>
              <a:rPr lang="en-GB" sz="2400" dirty="0" smtClean="0">
                <a:latin typeface="Verdana" pitchFamily="34" charset="0"/>
              </a:rPr>
              <a:t>If so, how do  you propose to deal with them?</a:t>
            </a:r>
            <a:r>
              <a:rPr lang="en-GB" sz="3600" dirty="0">
                <a:latin typeface="Verdana" pitchFamily="34" charset="0"/>
              </a:rPr>
              <a:t/>
            </a:r>
            <a:br>
              <a:rPr lang="en-GB" sz="3600" dirty="0">
                <a:latin typeface="Verdana" pitchFamily="34" charset="0"/>
              </a:rPr>
            </a:br>
            <a:r>
              <a:rPr lang="en-GB" sz="3600" dirty="0"/>
              <a:t> </a:t>
            </a:r>
            <a:br>
              <a:rPr lang="en-GB" sz="3600" dirty="0"/>
            </a:br>
            <a:endParaRPr lang="en-US" sz="36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latin typeface="Arial" charset="0"/>
              </a:rPr>
              <a:t>However…</a:t>
            </a:r>
            <a:r>
              <a:rPr lang="en-GB" sz="3200" dirty="0" smtClean="0"/>
              <a:t>  </a:t>
            </a:r>
            <a:endParaRPr lang="en-US" sz="32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dirty="0" smtClean="0">
                <a:latin typeface="Arial" charset="0"/>
              </a:rPr>
              <a:t>“There </a:t>
            </a:r>
            <a:r>
              <a:rPr lang="en-GB" sz="1800" i="1" dirty="0">
                <a:latin typeface="Arial" charset="0"/>
              </a:rPr>
              <a:t>seems to be a disturbing strategy of hunkering </a:t>
            </a:r>
            <a:r>
              <a:rPr lang="en-GB" sz="1800" i="1" dirty="0" smtClean="0">
                <a:latin typeface="Arial" charset="0"/>
              </a:rPr>
              <a:t>down</a:t>
            </a:r>
            <a:r>
              <a:rPr lang="en-GB" sz="1800" i="1" dirty="0">
                <a:latin typeface="Arial" charset="0"/>
              </a:rPr>
              <a:t>, cutting some fat </a:t>
            </a:r>
            <a:endParaRPr lang="en-GB" sz="1800" i="1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dirty="0" smtClean="0">
                <a:latin typeface="Arial" charset="0"/>
              </a:rPr>
              <a:t>and </a:t>
            </a:r>
            <a:r>
              <a:rPr lang="en-GB" sz="1800" i="1" dirty="0">
                <a:latin typeface="Arial" charset="0"/>
              </a:rPr>
              <a:t>hoping </a:t>
            </a:r>
            <a:r>
              <a:rPr lang="en-GB" sz="1800" i="1" dirty="0" smtClean="0">
                <a:latin typeface="Arial" charset="0"/>
              </a:rPr>
              <a:t>that </a:t>
            </a:r>
            <a:r>
              <a:rPr lang="en-GB" sz="1800" i="1" dirty="0">
                <a:latin typeface="Arial" charset="0"/>
              </a:rPr>
              <a:t>business will </a:t>
            </a:r>
            <a:r>
              <a:rPr lang="en-GB" sz="1800" i="1" dirty="0" smtClean="0">
                <a:latin typeface="Arial" charset="0"/>
              </a:rPr>
              <a:t>return </a:t>
            </a:r>
            <a:r>
              <a:rPr lang="en-GB" sz="1800" i="1" dirty="0">
                <a:latin typeface="Arial" charset="0"/>
              </a:rPr>
              <a:t>to normal. That is not good. The terrain will </a:t>
            </a:r>
            <a:endParaRPr lang="en-GB" sz="1800" i="1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dirty="0" smtClean="0">
                <a:latin typeface="Arial" charset="0"/>
              </a:rPr>
              <a:t>look very </a:t>
            </a:r>
            <a:r>
              <a:rPr lang="en-GB" sz="1800" i="1" dirty="0">
                <a:latin typeface="Arial" charset="0"/>
              </a:rPr>
              <a:t>different </a:t>
            </a:r>
            <a:r>
              <a:rPr lang="en-GB" sz="1800" i="1" dirty="0" smtClean="0">
                <a:latin typeface="Arial" charset="0"/>
              </a:rPr>
              <a:t>when </a:t>
            </a:r>
            <a:r>
              <a:rPr lang="en-GB" sz="1800" i="1" dirty="0">
                <a:latin typeface="Arial" charset="0"/>
              </a:rPr>
              <a:t>this is over. </a:t>
            </a:r>
            <a:endParaRPr lang="en-GB" sz="1800" i="1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b="1" i="1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i="1" dirty="0" smtClean="0">
                <a:latin typeface="Arial" charset="0"/>
              </a:rPr>
              <a:t>This </a:t>
            </a:r>
            <a:r>
              <a:rPr lang="en-GB" sz="1800" b="1" i="1" dirty="0">
                <a:latin typeface="Arial" charset="0"/>
              </a:rPr>
              <a:t>is not a minor blip, </a:t>
            </a:r>
            <a:r>
              <a:rPr lang="en-GB" sz="1800" b="1" i="1" dirty="0" smtClean="0">
                <a:latin typeface="Arial" charset="0"/>
              </a:rPr>
              <a:t>but a discontinuity</a:t>
            </a:r>
            <a:r>
              <a:rPr lang="en-GB" sz="1800" i="1" dirty="0">
                <a:latin typeface="Arial" charset="0"/>
              </a:rPr>
              <a:t>”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400" dirty="0">
                <a:latin typeface="Arial" charset="0"/>
              </a:rPr>
              <a:t>Professor Richard Susskind – May 2009</a:t>
            </a:r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07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>
                <a:latin typeface="Verdana" pitchFamily="34" charset="0"/>
              </a:rPr>
              <a:t>Any questions?</a:t>
            </a:r>
            <a:endParaRPr lang="en-US" sz="5400" dirty="0">
              <a:latin typeface="Verdana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68950"/>
            <a:ext cx="6400800" cy="698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00554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 smtClean="0">
                <a:latin typeface="Verdana" pitchFamily="34" charset="0"/>
              </a:rPr>
              <a:t>Your future challenges (and opportunities)?</a:t>
            </a:r>
            <a:endParaRPr lang="en-US" sz="2800" dirty="0">
              <a:latin typeface="Verdan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 smtClean="0">
              <a:latin typeface="Verdana" pitchFamily="34" charset="0"/>
            </a:endParaRPr>
          </a:p>
          <a:p>
            <a:endParaRPr lang="en-GB" sz="1800" dirty="0" smtClean="0">
              <a:latin typeface="Verdana" pitchFamily="34" charset="0"/>
            </a:endParaRPr>
          </a:p>
          <a:p>
            <a:r>
              <a:rPr lang="en-GB" sz="1800" dirty="0" smtClean="0">
                <a:latin typeface="Verdana" pitchFamily="34" charset="0"/>
              </a:rPr>
              <a:t>Economic conditions</a:t>
            </a:r>
          </a:p>
          <a:p>
            <a:r>
              <a:rPr lang="en-GB" sz="1800" dirty="0">
                <a:latin typeface="Verdana" pitchFamily="34" charset="0"/>
              </a:rPr>
              <a:t>The changing needs of </a:t>
            </a:r>
            <a:r>
              <a:rPr lang="en-GB" sz="1800" dirty="0" smtClean="0">
                <a:latin typeface="Verdana" pitchFamily="34" charset="0"/>
              </a:rPr>
              <a:t>clients</a:t>
            </a:r>
          </a:p>
          <a:p>
            <a:r>
              <a:rPr lang="en-GB" sz="1800" dirty="0" smtClean="0">
                <a:latin typeface="Verdana" pitchFamily="34" charset="0"/>
              </a:rPr>
              <a:t>Globalisation </a:t>
            </a:r>
            <a:endParaRPr lang="en-GB" sz="1800" dirty="0">
              <a:latin typeface="Verdana" pitchFamily="34" charset="0"/>
            </a:endParaRPr>
          </a:p>
          <a:p>
            <a:r>
              <a:rPr lang="en-GB" sz="1800" dirty="0" smtClean="0">
                <a:latin typeface="Verdana" pitchFamily="34" charset="0"/>
              </a:rPr>
              <a:t>Technology</a:t>
            </a:r>
          </a:p>
          <a:p>
            <a:pPr marL="0" indent="0">
              <a:buNone/>
            </a:pPr>
            <a:endParaRPr lang="en-GB" sz="1800" dirty="0">
              <a:latin typeface="Verdana" pitchFamily="34" charset="0"/>
            </a:endParaRPr>
          </a:p>
          <a:p>
            <a:endParaRPr lang="en-GB" sz="1800" dirty="0" smtClean="0">
              <a:latin typeface="Verdana" pitchFamily="34" charset="0"/>
            </a:endParaRPr>
          </a:p>
          <a:p>
            <a:r>
              <a:rPr lang="en-GB" sz="1800" dirty="0" smtClean="0">
                <a:latin typeface="Verdana" pitchFamily="34" charset="0"/>
              </a:rPr>
              <a:t>Others?</a:t>
            </a:r>
            <a:endParaRPr lang="en-GB" sz="1800" dirty="0">
              <a:latin typeface="Verdana" pitchFamily="34" charset="0"/>
            </a:endParaRPr>
          </a:p>
          <a:p>
            <a:pPr marL="0" indent="0">
              <a:buNone/>
            </a:pPr>
            <a:endParaRPr lang="en-GB" sz="18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25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Above all, the </a:t>
            </a:r>
            <a:r>
              <a:rPr lang="en-GB" sz="2800" dirty="0" smtClean="0"/>
              <a:t>need </a:t>
            </a:r>
            <a:r>
              <a:rPr lang="en-GB" sz="2800" dirty="0" smtClean="0"/>
              <a:t>to </a:t>
            </a:r>
            <a:r>
              <a:rPr lang="en-GB" sz="2800" dirty="0"/>
              <a:t>be </a:t>
            </a:r>
            <a:r>
              <a:rPr lang="en-GB" sz="2800" b="1" dirty="0"/>
              <a:t>more competitive</a:t>
            </a:r>
            <a:endParaRPr lang="en-US" sz="2800" b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017713"/>
            <a:ext cx="76962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200" b="1" dirty="0">
                <a:latin typeface="Verdana" pitchFamily="34" charset="0"/>
              </a:rPr>
              <a:t>“Competition is a process by which 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b="1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b="1" dirty="0">
              <a:latin typeface="Verdana" pitchFamily="34" charset="0"/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en-GB" sz="1200" b="1" dirty="0">
                <a:latin typeface="Verdana" pitchFamily="34" charset="0"/>
              </a:rPr>
              <a:t>services that people are not prepared to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200" b="1" dirty="0">
                <a:latin typeface="Verdana" pitchFamily="34" charset="0"/>
              </a:rPr>
              <a:t>      pay for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b="1" dirty="0">
              <a:latin typeface="Verdana" pitchFamily="34" charset="0"/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en-GB" sz="1200" b="1" dirty="0">
                <a:latin typeface="Verdana" pitchFamily="34" charset="0"/>
              </a:rPr>
              <a:t>high cost methods of production and inefficient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200" b="1" dirty="0">
                <a:latin typeface="Verdana" pitchFamily="34" charset="0"/>
              </a:rPr>
              <a:t>      organisations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b="1" dirty="0">
              <a:latin typeface="Verdana" pitchFamily="34" charset="0"/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en-GB" sz="1200" b="1" dirty="0">
                <a:latin typeface="Verdana" pitchFamily="34" charset="0"/>
              </a:rPr>
              <a:t>are weeded out and 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None/>
            </a:pPr>
            <a:endParaRPr lang="en-GB" sz="1200" b="1" dirty="0">
              <a:latin typeface="Verdana" pitchFamily="34" charset="0"/>
            </a:endParaRPr>
          </a:p>
          <a:p>
            <a:pPr>
              <a:lnSpc>
                <a:spcPct val="80000"/>
              </a:lnSpc>
              <a:buSzTx/>
              <a:buFont typeface="Wingdings" pitchFamily="2" charset="2"/>
              <a:buChar char="§"/>
            </a:pPr>
            <a:r>
              <a:rPr lang="en-GB" sz="1200" b="1" dirty="0">
                <a:latin typeface="Verdana" pitchFamily="34" charset="0"/>
              </a:rPr>
              <a:t>opportunity is given for </a:t>
            </a:r>
            <a:r>
              <a:rPr lang="en-GB" sz="1200" b="1" dirty="0" smtClean="0">
                <a:latin typeface="Verdana" pitchFamily="34" charset="0"/>
              </a:rPr>
              <a:t>new…services, </a:t>
            </a:r>
            <a:r>
              <a:rPr lang="en-GB" sz="1200" b="1" dirty="0">
                <a:latin typeface="Verdana" pitchFamily="34" charset="0"/>
              </a:rPr>
              <a:t>methods and organisations to be tried”</a:t>
            </a:r>
            <a:r>
              <a:rPr lang="en-GB" sz="900" dirty="0"/>
              <a:t> </a:t>
            </a:r>
            <a:r>
              <a:rPr lang="en-GB" sz="1000" dirty="0"/>
              <a:t>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dirty="0" smtClean="0"/>
              <a:t>Is this where professional firms are today</a:t>
            </a:r>
            <a:r>
              <a:rPr lang="en-GB" sz="1600" dirty="0"/>
              <a:t>?</a:t>
            </a:r>
            <a:endParaRPr lang="en-US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000" dirty="0"/>
              <a:t>*</a:t>
            </a:r>
            <a:r>
              <a:rPr lang="en-GB" sz="1000" i="1" dirty="0"/>
              <a:t>Everyman’s Dictionary of Economics – A. </a:t>
            </a:r>
            <a:r>
              <a:rPr lang="en-GB" sz="1000" i="1" dirty="0" err="1"/>
              <a:t>Seldon</a:t>
            </a:r>
            <a:r>
              <a:rPr lang="en-GB" sz="1000" i="1" dirty="0"/>
              <a:t> and F. G. </a:t>
            </a:r>
            <a:r>
              <a:rPr lang="en-GB" sz="1000" i="1" dirty="0" err="1"/>
              <a:t>Pennance</a:t>
            </a:r>
            <a:r>
              <a:rPr lang="en-GB" sz="1000" i="1" dirty="0"/>
              <a:t> 1964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0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400" i="1" dirty="0"/>
          </a:p>
        </p:txBody>
      </p:sp>
    </p:spTree>
    <p:extLst>
      <p:ext uri="{BB962C8B-B14F-4D97-AF65-F5344CB8AC3E}">
        <p14:creationId xmlns:p14="http://schemas.microsoft.com/office/powerpoint/2010/main" val="93113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Do you have a plan?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Having been through a recession and become lean and profitable: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Do you plan to stay that way to become super - profitable?</a:t>
            </a:r>
          </a:p>
          <a:p>
            <a:r>
              <a:rPr lang="en-GB" sz="2400" dirty="0" smtClean="0"/>
              <a:t>Will  you go back to pre-recessionary ways? 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or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Is there a smarter and more productive approach to professional life? </a:t>
            </a:r>
            <a:r>
              <a:rPr lang="en-GB" dirty="0" smtClean="0"/>
              <a:t>                                       </a:t>
            </a:r>
            <a:r>
              <a:rPr lang="en-GB" sz="4800" dirty="0" smtClean="0"/>
              <a:t> </a:t>
            </a:r>
            <a:r>
              <a:rPr lang="en-GB" dirty="0" smtClean="0"/>
              <a:t>                        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8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sz="2400" dirty="0" smtClean="0"/>
              <a:t>Are you determined to become more productive (and profitable) without working any harder?</a:t>
            </a:r>
            <a:endParaRPr lang="en-US" sz="24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Verdana" pitchFamily="34" charset="0"/>
              </a:rPr>
              <a:t>‘Productivity’ 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 smtClean="0">
                <a:latin typeface="Verdana" pitchFamily="34" charset="0"/>
              </a:rPr>
              <a:t>‘A smaller input is required to obtain a given output’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Verdana" pitchFamily="34" charset="0"/>
              </a:rPr>
              <a:t>‘Work Smarter – not harder!’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644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Your productivity?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Are you measuring what matters?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(if you cannot measure it then you cannot manage it)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67771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1091</Words>
  <Application>Microsoft Office PowerPoint</Application>
  <PresentationFormat>On-screen Show (4:3)</PresentationFormat>
  <Paragraphs>255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A post recession management strategy</vt:lpstr>
      <vt:lpstr>What lessons has the deepest global recession for over 60 years taught you?   Has it changed the way you now do business?   Will you work differently in the future?</vt:lpstr>
      <vt:lpstr>This was how one professional firm responded to the recession</vt:lpstr>
      <vt:lpstr>However…  </vt:lpstr>
      <vt:lpstr>Your future challenges (and opportunities)?</vt:lpstr>
      <vt:lpstr>Above all, the need to be more competitive</vt:lpstr>
      <vt:lpstr>Do you have a plan?</vt:lpstr>
      <vt:lpstr>Are you determined to become more productive (and profitable) without working any harder?</vt:lpstr>
      <vt:lpstr>Your productivity?   Are you measuring what matters?  (if you cannot measure it then you cannot manage it)</vt:lpstr>
      <vt:lpstr>There is a fundamental question to be considered as professional firms emerge from the recession    What kind of firm do we (realistically) want to be?</vt:lpstr>
      <vt:lpstr>This will require forward planning – to focus on the fundamentals of your business</vt:lpstr>
      <vt:lpstr>Are you making the most of them?</vt:lpstr>
      <vt:lpstr>    Do you know what services your  clients will need in the future?   Do you ask them?</vt:lpstr>
      <vt:lpstr>Key issues for clients?</vt:lpstr>
      <vt:lpstr>Typical professional firm client profile</vt:lpstr>
      <vt:lpstr>To be unaware of or to ignore client and referrer perceptions is to put at risk a firm’s very existence   Do you know which clients may be at risk?  </vt:lpstr>
      <vt:lpstr>Typical professional firm client profile</vt:lpstr>
      <vt:lpstr>The untapped client base potential</vt:lpstr>
      <vt:lpstr>The cost of sales</vt:lpstr>
      <vt:lpstr>Protect your backyard</vt:lpstr>
      <vt:lpstr>What do clients value?</vt:lpstr>
      <vt:lpstr>Core issue is to add value that clients care about </vt:lpstr>
      <vt:lpstr>How will you position your firm to compete?</vt:lpstr>
      <vt:lpstr>    Will your people be able to deliver what your clients are going to need?    </vt:lpstr>
      <vt:lpstr>Your people </vt:lpstr>
      <vt:lpstr>Will your people deliver?</vt:lpstr>
      <vt:lpstr>What should your people be doing:</vt:lpstr>
      <vt:lpstr>Making technology effective</vt:lpstr>
      <vt:lpstr>Your IT</vt:lpstr>
      <vt:lpstr>Your business objectives</vt:lpstr>
      <vt:lpstr>Encourage your people to think creatively about how to use technology to:  </vt:lpstr>
      <vt:lpstr>You have developed a realistic post-recession plan, but… </vt:lpstr>
      <vt:lpstr>Resource to enable you to…</vt:lpstr>
      <vt:lpstr>Resource to enable you to…</vt:lpstr>
      <vt:lpstr>Resource to enable you to…</vt:lpstr>
      <vt:lpstr>Resource to enable you to…</vt:lpstr>
      <vt:lpstr>Resource to enable you to…</vt:lpstr>
      <vt:lpstr>Building resource to compete</vt:lpstr>
      <vt:lpstr>Are there hurdles currently preventing your firm  from becoming the kind of firm you want to create?  If so, how do  you propose to deal with them?   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29</cp:revision>
  <cp:lastPrinted>2011-03-18T15:20:06Z</cp:lastPrinted>
  <dcterms:created xsi:type="dcterms:W3CDTF">2011-02-22T16:29:40Z</dcterms:created>
  <dcterms:modified xsi:type="dcterms:W3CDTF">2011-05-09T16:14:33Z</dcterms:modified>
</cp:coreProperties>
</file>